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4" r:id="rId2"/>
    <p:sldId id="275" r:id="rId3"/>
  </p:sldIdLst>
  <p:sldSz cx="6858000" cy="9906000" type="A4"/>
  <p:notesSz cx="7104063" cy="10234613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4"/>
            <p14:sldId id="27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9" clrIdx="0">
    <p:extLst/>
  </p:cmAuthor>
  <p:cmAuthor id="2" name="Laura Warin" initials="LW" lastIdx="12" clrIdx="1">
    <p:extLst/>
  </p:cmAuthor>
  <p:cmAuthor id="3" name="Ferrari Paolo" initials="FP" lastIdx="4" clrIdx="2">
    <p:extLst/>
  </p:cmAuthor>
  <p:cmAuthor id="4" name="E.V. (Eline) Nijhof" initials="E(N" lastIdx="2" clrIdx="3"/>
  <p:cmAuthor id="5" name="Nijhof, E.V. (Eline)" initials="NE(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152"/>
    <a:srgbClr val="F4ECDE"/>
    <a:srgbClr val="F3F7FA"/>
    <a:srgbClr val="1F7695"/>
    <a:srgbClr val="62C6F1"/>
    <a:srgbClr val="E6E6E6"/>
    <a:srgbClr val="F6AA39"/>
    <a:srgbClr val="EBE5DF"/>
    <a:srgbClr val="FAF8F7"/>
    <a:srgbClr val="EDA8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-648" y="559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423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768350"/>
            <a:ext cx="26558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33" tIns="47467" rIns="94933" bIns="474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4933" tIns="47467" rIns="94933" bIns="474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423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Loading</a:t>
            </a:r>
            <a:r>
              <a:rPr lang="nl-BE" dirty="0"/>
              <a:t>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2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Blauw: </a:t>
            </a:r>
            <a:r>
              <a:rPr lang="nl-BE" dirty="0" err="1"/>
              <a:t>reduced</a:t>
            </a:r>
            <a:r>
              <a:rPr lang="nl-BE" dirty="0"/>
              <a:t> </a:t>
            </a:r>
            <a:r>
              <a:rPr lang="nl-BE" dirty="0" err="1"/>
              <a:t>vision</a:t>
            </a:r>
            <a:endParaRPr lang="nl-BE" dirty="0"/>
          </a:p>
          <a:p>
            <a:r>
              <a:rPr lang="nl-BE" dirty="0"/>
              <a:t>Zwart: blind zone</a:t>
            </a:r>
          </a:p>
          <a:p>
            <a:r>
              <a:rPr lang="nl-BE" dirty="0"/>
              <a:t>Donker</a:t>
            </a:r>
            <a:r>
              <a:rPr lang="nl-BE" baseline="0" dirty="0"/>
              <a:t>groen: </a:t>
            </a:r>
            <a:r>
              <a:rPr lang="nl-BE" baseline="0" dirty="0" err="1"/>
              <a:t>good</a:t>
            </a:r>
            <a:r>
              <a:rPr lang="nl-BE" baseline="0" dirty="0"/>
              <a:t> </a:t>
            </a:r>
            <a:r>
              <a:rPr lang="nl-BE" baseline="0" dirty="0" err="1"/>
              <a:t>vision</a:t>
            </a:r>
            <a:endParaRPr lang="nl-BE" baseline="0" dirty="0"/>
          </a:p>
          <a:p>
            <a:r>
              <a:rPr lang="nl-BE" baseline="0" dirty="0"/>
              <a:t>Lichtgroen: </a:t>
            </a:r>
            <a:r>
              <a:rPr lang="nl-BE" baseline="0" dirty="0" err="1"/>
              <a:t>partial</a:t>
            </a:r>
            <a:r>
              <a:rPr lang="nl-BE" baseline="0" dirty="0"/>
              <a:t> </a:t>
            </a:r>
            <a:r>
              <a:rPr lang="nl-BE" baseline="0" dirty="0" err="1"/>
              <a:t>vision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0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hyperlink" Target="https://www.agriculture.gov.ie/media/migration/animalhealthwelfare/transportofliveanimals/GuidelinesAssessFitnessTransportBovines050716.pdf" TargetMode="External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3429000" y="7754649"/>
            <a:ext cx="3384376" cy="2022887"/>
          </a:xfrm>
          <a:prstGeom prst="rect">
            <a:avLst/>
          </a:prstGeom>
          <a:ln>
            <a:solidFill>
              <a:srgbClr val="F4ECD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1" name="Rectangle 50"/>
          <p:cNvSpPr/>
          <p:nvPr/>
        </p:nvSpPr>
        <p:spPr>
          <a:xfrm>
            <a:off x="161091" y="2585938"/>
            <a:ext cx="6581840" cy="7200522"/>
          </a:xfrm>
          <a:prstGeom prst="rect">
            <a:avLst/>
          </a:prstGeom>
          <a:ln>
            <a:solidFill>
              <a:srgbClr val="F4ECD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1179480" y="188967"/>
            <a:ext cx="0" cy="135901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2"/>
            <a:ext cx="4526324" cy="1044521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746365" y="943958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89958" l="7500" r="90000">
                        <a14:foregroundMark x1="7500" y1="40311" x2="7500" y2="40311"/>
                        <a14:foregroundMark x1="13400" y1="71004" x2="13400" y2="71004"/>
                        <a14:foregroundMark x1="15700" y1="72277" x2="15700" y2="72277"/>
                        <a14:foregroundMark x1="18200" y1="72560" x2="18200" y2="72560"/>
                        <a14:foregroundMark x1="20000" y1="72277" x2="20000" y2="72277"/>
                        <a14:foregroundMark x1="23700" y1="72136" x2="23700" y2="72136"/>
                        <a14:foregroundMark x1="26900" y1="72136" x2="26900" y2="72136"/>
                        <a14:foregroundMark x1="31400" y1="72277" x2="31400" y2="72277"/>
                        <a14:foregroundMark x1="37400" y1="71429" x2="37400" y2="71429"/>
                        <a14:foregroundMark x1="39000" y1="71287" x2="39000" y2="71287"/>
                        <a14:foregroundMark x1="44400" y1="71287" x2="44400" y2="71287"/>
                        <a14:foregroundMark x1="41400" y1="71853" x2="41400" y2="71853"/>
                        <a14:foregroundMark x1="47800" y1="70863" x2="47800" y2="70863"/>
                        <a14:foregroundMark x1="50700" y1="71287" x2="50700" y2="71287"/>
                        <a14:foregroundMark x1="52600" y1="71287" x2="52600" y2="71287"/>
                        <a14:foregroundMark x1="56900" y1="72560" x2="56900" y2="72560"/>
                        <a14:foregroundMark x1="60900" y1="72984" x2="60900" y2="72984"/>
                        <a14:foregroundMark x1="63400" y1="72277" x2="63400" y2="72277"/>
                        <a14:foregroundMark x1="65000" y1="71853" x2="65000" y2="71853"/>
                        <a14:foregroundMark x1="69900" y1="72560" x2="69900" y2="72560"/>
                        <a14:foregroundMark x1="71100" y1="72560" x2="71100" y2="72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7" y="304202"/>
            <a:ext cx="3227349" cy="2281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10712" y="317415"/>
            <a:ext cx="3877236" cy="725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Utovar i istovar goveda</a:t>
            </a:r>
            <a:endParaRPr lang="en-US" sz="24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nl-BE" dirty="0"/>
          </a:p>
        </p:txBody>
      </p:sp>
      <p:sp>
        <p:nvSpPr>
          <p:cNvPr id="17" name="TextBox 16"/>
          <p:cNvSpPr txBox="1"/>
          <p:nvPr/>
        </p:nvSpPr>
        <p:spPr>
          <a:xfrm>
            <a:off x="469448" y="2648099"/>
            <a:ext cx="4712619" cy="5347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Vozač treba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provjeriti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</a:t>
            </a:r>
            <a:r>
              <a:rPr lang="en-US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‘</a:t>
            </a:r>
            <a:r>
              <a:rPr lang="hr-HR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Kontrolna lista za vozače životinja:</a:t>
            </a:r>
            <a:r>
              <a:rPr lang="en-US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Jeste li pripremljeni</a:t>
            </a:r>
            <a:r>
              <a:rPr lang="en-US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’’. U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slučaju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bilo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kakve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sumnje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hitne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situacije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en-US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zatraži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savjet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veterinar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a.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broj životinja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mogu li životinje podnijeti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putovanje 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veličina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težina i sposobnost za putovanje)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provjeru sposobnosti za putovanje koristi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‘</a:t>
            </a:r>
            <a:r>
              <a:rPr lang="en-US" sz="105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5"/>
              </a:rPr>
              <a:t>Practical Guidelines to Assess Fitness of Adult Bovines</a:t>
            </a:r>
            <a:r>
              <a:rPr lang="en-US" sz="105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’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endParaRPr lang="en-US" sz="800" dirty="0">
              <a:solidFill>
                <a:srgbClr val="FF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Pripremi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plan utovara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Uzmi u obzir koliko je goveda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koje težine, spola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imaju li rogove. Sa spolno zrelim govedima treba baratati odvojeno, a i prevoziti ih treba u odvojenim odjeljcima.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nl-BE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US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Otvori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bočne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zavjese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 </a:t>
            </a:r>
            <a:r>
              <a:rPr lang="en-US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kamion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radi osiguranja bolje </a:t>
            </a:r>
            <a:r>
              <a:rPr lang="en-US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ventilacij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tijekom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utovara.</a:t>
            </a:r>
          </a:p>
          <a:p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Vozač/pratitelj treba prilagoditi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rampu za utovar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prostoru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utovar ispred rampe kamiona. Treba izbjeći razmake, a nagib rampe treba biti što ja moguće manji 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max. 36%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°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telad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max. 50% or 26°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odrasla goveda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nije osiguran prostor za utovar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en-US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organiz</a:t>
            </a:r>
            <a:r>
              <a:rPr lang="hr-HR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iraj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što bliže vozilu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zakrivljen prolaz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utovar, ili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pod kutom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čvrsti koridor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visine za odrasle životinje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en-US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1,7 m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Područje utovara pokrij slamom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radi sprječavanja klizanja životinja i izbjegavanja refleksije svjetla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ima li u krugu koridora ima bilo kakvih</a:t>
            </a:r>
          </a:p>
          <a:p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prepreka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(vizualnih ili fizičkih)</a:t>
            </a:r>
            <a:endParaRPr lang="en-US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 treba biti napravljen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tiho i smireno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</a:p>
          <a:p>
            <a:endParaRPr lang="en-US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</a:t>
            </a:r>
            <a:r>
              <a:rPr lang="hr-HR" sz="1050" b="1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Sad si spreman za utovar</a:t>
            </a:r>
            <a:r>
              <a:rPr lang="en-US" sz="1050" b="1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en-US" sz="1050" b="1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US" sz="8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1043023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102090" y="3573447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2800" dirty="0"/>
          </a:p>
        </p:txBody>
      </p:sp>
      <p:sp>
        <p:nvSpPr>
          <p:cNvPr id="52" name="Oval 51"/>
          <p:cNvSpPr/>
          <p:nvPr/>
        </p:nvSpPr>
        <p:spPr>
          <a:xfrm>
            <a:off x="2712228" y="1618339"/>
            <a:ext cx="765795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TextBox 49"/>
          <p:cNvSpPr txBox="1"/>
          <p:nvPr/>
        </p:nvSpPr>
        <p:spPr>
          <a:xfrm flipH="1">
            <a:off x="2712228" y="1633262"/>
            <a:ext cx="7659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 smtClean="0">
                <a:solidFill>
                  <a:schemeClr val="bg1"/>
                </a:solidFill>
              </a:rPr>
              <a:t>Stranica </a:t>
            </a:r>
            <a:r>
              <a:rPr lang="en-GB" sz="1000" b="1" dirty="0" smtClean="0">
                <a:solidFill>
                  <a:schemeClr val="bg1"/>
                </a:solidFill>
              </a:rPr>
              <a:t>1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32085" y="2144708"/>
            <a:ext cx="6627180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TextBox 38"/>
          <p:cNvSpPr txBox="1"/>
          <p:nvPr/>
        </p:nvSpPr>
        <p:spPr>
          <a:xfrm>
            <a:off x="462182" y="2229795"/>
            <a:ext cx="617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Priprema za utovar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: ‘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Što napraviti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?’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361202" y="2001341"/>
            <a:ext cx="499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b="1" dirty="0"/>
          </a:p>
        </p:txBody>
      </p:sp>
      <p:sp>
        <p:nvSpPr>
          <p:cNvPr id="42" name="Oval 41"/>
          <p:cNvSpPr/>
          <p:nvPr/>
        </p:nvSpPr>
        <p:spPr>
          <a:xfrm>
            <a:off x="216081" y="2869895"/>
            <a:ext cx="271067" cy="2409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TextBox 65"/>
          <p:cNvSpPr txBox="1"/>
          <p:nvPr/>
        </p:nvSpPr>
        <p:spPr>
          <a:xfrm flipH="1">
            <a:off x="230892" y="2866541"/>
            <a:ext cx="3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1</a:t>
            </a:r>
            <a:endParaRPr lang="nl-BE" sz="1000" b="1" dirty="0">
              <a:solidFill>
                <a:schemeClr val="bg1"/>
              </a:solidFill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929961" y="332004"/>
            <a:ext cx="747804" cy="79895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829887" y="1564785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informacije</a:t>
            </a:r>
            <a:r>
              <a:rPr lang="en-GB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</a:p>
          <a:p>
            <a:pPr algn="r"/>
            <a:r>
              <a:rPr lang="en-GB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538779"/>
              </p:ext>
            </p:extLst>
          </p:nvPr>
        </p:nvGraphicFramePr>
        <p:xfrm>
          <a:off x="3432111" y="7754649"/>
          <a:ext cx="3312368" cy="165491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221025">
                  <a:extLst>
                    <a:ext uri="{9D8B030D-6E8A-4147-A177-3AD203B41FA5}">
                      <a16:colId xmlns="" xmlns:a16="http://schemas.microsoft.com/office/drawing/2014/main" val="3679359315"/>
                    </a:ext>
                  </a:extLst>
                </a:gridCol>
                <a:gridCol w="929079">
                  <a:extLst>
                    <a:ext uri="{9D8B030D-6E8A-4147-A177-3AD203B41FA5}">
                      <a16:colId xmlns="" xmlns:a16="http://schemas.microsoft.com/office/drawing/2014/main" val="192720500"/>
                    </a:ext>
                  </a:extLst>
                </a:gridCol>
                <a:gridCol w="1162264">
                  <a:extLst>
                    <a:ext uri="{9D8B030D-6E8A-4147-A177-3AD203B41FA5}">
                      <a16:colId xmlns="" xmlns:a16="http://schemas.microsoft.com/office/drawing/2014/main" val="1242076009"/>
                    </a:ext>
                  </a:extLst>
                </a:gridCol>
              </a:tblGrid>
              <a:tr h="366703"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 smtClean="0">
                          <a:effectLst/>
                        </a:rPr>
                        <a:t>Kategorije</a:t>
                      </a:r>
                      <a:endParaRPr lang="nl-BE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900" dirty="0" smtClean="0">
                          <a:effectLst/>
                        </a:rPr>
                        <a:t>Srednja</a:t>
                      </a:r>
                      <a:r>
                        <a:rPr lang="hr-HR" sz="900" baseline="0" dirty="0" smtClean="0">
                          <a:effectLst/>
                        </a:rPr>
                        <a:t> težina</a:t>
                      </a:r>
                      <a:endParaRPr lang="nl-BE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017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Min. </a:t>
                      </a:r>
                      <a:r>
                        <a:rPr lang="hr-HR" sz="900" baseline="0" dirty="0" smtClean="0">
                          <a:effectLst/>
                        </a:rPr>
                        <a:t>površina</a:t>
                      </a:r>
                      <a:r>
                        <a:rPr lang="en-GB" sz="900" dirty="0" smtClean="0">
                          <a:effectLst/>
                        </a:rPr>
                        <a:t> </a:t>
                      </a:r>
                      <a:r>
                        <a:rPr lang="en-GB" sz="900" dirty="0">
                          <a:effectLst/>
                        </a:rPr>
                        <a:t>/ </a:t>
                      </a:r>
                      <a:r>
                        <a:rPr lang="hr-HR" sz="900" dirty="0" smtClean="0">
                          <a:effectLst/>
                        </a:rPr>
                        <a:t>životinji</a:t>
                      </a:r>
                      <a:r>
                        <a:rPr lang="en-GB" sz="900" dirty="0" smtClean="0">
                          <a:effectLst/>
                        </a:rPr>
                        <a:t> </a:t>
                      </a:r>
                      <a:r>
                        <a:rPr lang="en-GB" sz="900" dirty="0">
                          <a:effectLst/>
                        </a:rPr>
                        <a:t>(m</a:t>
                      </a:r>
                      <a:r>
                        <a:rPr lang="en-GB" sz="900" baseline="30000" dirty="0">
                          <a:effectLst/>
                        </a:rPr>
                        <a:t>2</a:t>
                      </a:r>
                      <a:r>
                        <a:rPr lang="en-GB" sz="900" dirty="0">
                          <a:effectLst/>
                        </a:rPr>
                        <a:t>)</a:t>
                      </a:r>
                      <a:endParaRPr lang="nl-BE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12545871"/>
                  </a:ext>
                </a:extLst>
              </a:tr>
              <a:tr h="214702"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800" dirty="0" smtClean="0">
                          <a:effectLst/>
                        </a:rPr>
                        <a:t>Mala telad</a:t>
                      </a:r>
                      <a:r>
                        <a:rPr lang="en-GB" sz="800" dirty="0" smtClean="0">
                          <a:effectLst/>
                        </a:rPr>
                        <a:t> </a:t>
                      </a:r>
                      <a:endParaRPr lang="nl-BE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50</a:t>
                      </a:r>
                      <a:endParaRPr lang="nl-BE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0.30 to 0.40</a:t>
                      </a:r>
                      <a:endParaRPr lang="nl-BE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84851693"/>
                  </a:ext>
                </a:extLst>
              </a:tr>
              <a:tr h="214702"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800" dirty="0" smtClean="0">
                          <a:effectLst/>
                        </a:rPr>
                        <a:t>Telad srednje veličine</a:t>
                      </a:r>
                      <a:endParaRPr lang="nl-BE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110</a:t>
                      </a:r>
                      <a:endParaRPr lang="nl-BE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0.40 to 0.70</a:t>
                      </a:r>
                      <a:endParaRPr lang="nl-BE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152441710"/>
                  </a:ext>
                </a:extLst>
              </a:tr>
              <a:tr h="214702"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800" dirty="0" smtClean="0">
                          <a:effectLst/>
                        </a:rPr>
                        <a:t>Teška telad</a:t>
                      </a:r>
                      <a:endParaRPr lang="nl-BE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200</a:t>
                      </a:r>
                      <a:endParaRPr lang="nl-BE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0.70 to 0.95</a:t>
                      </a:r>
                      <a:endParaRPr lang="nl-BE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310079"/>
                  </a:ext>
                </a:extLst>
              </a:tr>
              <a:tr h="214702"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800" dirty="0" smtClean="0">
                          <a:effectLst/>
                        </a:rPr>
                        <a:t>Srednje velika</a:t>
                      </a:r>
                      <a:r>
                        <a:rPr lang="hr-HR" sz="800" baseline="0" dirty="0" smtClean="0">
                          <a:effectLst/>
                        </a:rPr>
                        <a:t> goveda</a:t>
                      </a:r>
                      <a:endParaRPr lang="nl-BE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325</a:t>
                      </a:r>
                      <a:endParaRPr lang="nl-BE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0.95 to 1.30</a:t>
                      </a:r>
                      <a:endParaRPr lang="nl-BE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74906196"/>
                  </a:ext>
                </a:extLst>
              </a:tr>
              <a:tr h="214702"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800" dirty="0" smtClean="0">
                          <a:effectLst/>
                        </a:rPr>
                        <a:t>Teška goveda</a:t>
                      </a:r>
                      <a:endParaRPr lang="nl-BE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550</a:t>
                      </a:r>
                      <a:endParaRPr lang="nl-BE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1.30 to 1.60</a:t>
                      </a:r>
                      <a:endParaRPr lang="nl-BE" sz="9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52145690"/>
                  </a:ext>
                </a:extLst>
              </a:tr>
              <a:tr h="214702"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800" dirty="0" smtClean="0">
                          <a:effectLst/>
                        </a:rPr>
                        <a:t>Jako teška goveda</a:t>
                      </a:r>
                      <a:endParaRPr lang="nl-BE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&gt;700</a:t>
                      </a:r>
                      <a:endParaRPr lang="nl-BE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9017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&gt; 1.60</a:t>
                      </a:r>
                      <a:endParaRPr lang="nl-BE" sz="9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0998843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09" b="97783" l="239" r="96659">
                        <a14:foregroundMark x1="7876" y1="34146" x2="7876" y2="34146"/>
                        <a14:foregroundMark x1="3819" y1="33259" x2="3819" y2="33259"/>
                        <a14:foregroundMark x1="6921" y1="29268" x2="6921" y2="29268"/>
                        <a14:foregroundMark x1="10501" y1="34590" x2="10501" y2="34590"/>
                        <a14:foregroundMark x1="15752" y1="40133" x2="15752" y2="40133"/>
                        <a14:foregroundMark x1="477" y1="35698" x2="477" y2="35698"/>
                        <a14:foregroundMark x1="29833" y1="45233" x2="29833" y2="45233"/>
                        <a14:foregroundMark x1="26014" y1="50333" x2="26014" y2="50333"/>
                        <a14:foregroundMark x1="57518" y1="14856" x2="57518" y2="14856"/>
                        <a14:foregroundMark x1="71122" y1="17295" x2="71122" y2="17295"/>
                        <a14:foregroundMark x1="69212" y1="19734" x2="69212" y2="19734"/>
                        <a14:foregroundMark x1="61098" y1="11308" x2="61098" y2="11308"/>
                        <a14:foregroundMark x1="59905" y1="5322" x2="59905" y2="5322"/>
                        <a14:foregroundMark x1="46539" y1="5100" x2="46539" y2="5100"/>
                        <a14:foregroundMark x1="69451" y1="3104" x2="69451" y2="3104"/>
                        <a14:foregroundMark x1="75179" y1="1552" x2="75179" y2="1552"/>
                        <a14:foregroundMark x1="88544" y1="3326" x2="88544" y2="3326"/>
                        <a14:foregroundMark x1="93317" y1="2217" x2="93317" y2="2217"/>
                        <a14:foregroundMark x1="90931" y1="11973" x2="90931" y2="11973"/>
                        <a14:foregroundMark x1="95704" y1="29933" x2="95704" y2="29933"/>
                        <a14:foregroundMark x1="84726" y1="50333" x2="84726" y2="50333"/>
                        <a14:foregroundMark x1="84726" y1="50333" x2="84726" y2="50333"/>
                        <a14:foregroundMark x1="74702" y1="62084" x2="74702" y2="62084"/>
                        <a14:foregroundMark x1="65155" y1="79157" x2="65155" y2="79157"/>
                        <a14:foregroundMark x1="57041" y1="88692" x2="57041" y2="88692"/>
                        <a14:foregroundMark x1="49403" y1="83592" x2="49403" y2="83592"/>
                        <a14:foregroundMark x1="42243" y1="92239" x2="42243" y2="92239"/>
                        <a14:foregroundMark x1="44391" y1="84922" x2="44391" y2="84922"/>
                        <a14:foregroundMark x1="42721" y1="91353" x2="42721" y2="91353"/>
                        <a14:foregroundMark x1="43675" y1="96896" x2="43675" y2="96896"/>
                        <a14:foregroundMark x1="45107" y1="91353" x2="45107" y2="91353"/>
                        <a14:foregroundMark x1="63246" y1="91131" x2="63246" y2="91131"/>
                        <a14:foregroundMark x1="52506" y1="92239" x2="52506" y2="92239"/>
                        <a14:foregroundMark x1="43437" y1="88692" x2="43437" y2="88692"/>
                        <a14:foregroundMark x1="45346" y1="84922" x2="45346" y2="84922"/>
                        <a14:foregroundMark x1="65155" y1="94235" x2="65155" y2="94235"/>
                        <a14:foregroundMark x1="75895" y1="92018" x2="75895" y2="92018"/>
                        <a14:foregroundMark x1="69928" y1="97118" x2="69928" y2="97118"/>
                        <a14:foregroundMark x1="62530" y1="53880" x2="62530" y2="53880"/>
                        <a14:foregroundMark x1="56563" y1="49002" x2="56563" y2="49002"/>
                        <a14:foregroundMark x1="58711" y1="43902" x2="58711" y2="43902"/>
                        <a14:foregroundMark x1="64439" y1="43681" x2="64439" y2="43681"/>
                        <a14:foregroundMark x1="77088" y1="42572" x2="77088" y2="42572"/>
                        <a14:foregroundMark x1="92601" y1="21508" x2="92601" y2="21508"/>
                        <a14:foregroundMark x1="91169" y1="30820" x2="91169" y2="30820"/>
                        <a14:foregroundMark x1="94749" y1="39468" x2="94749" y2="39468"/>
                        <a14:foregroundMark x1="89021" y1="44789" x2="89021" y2="44789"/>
                        <a14:foregroundMark x1="91885" y1="37251" x2="91885" y2="37251"/>
                        <a14:foregroundMark x1="91647" y1="92905" x2="91647" y2="92905"/>
                        <a14:foregroundMark x1="92124" y1="93126" x2="92124" y2="93126"/>
                        <a14:foregroundMark x1="83532" y1="97339" x2="83532" y2="97339"/>
                        <a14:foregroundMark x1="77566" y1="97783" x2="77566" y2="97783"/>
                        <a14:foregroundMark x1="65632" y1="85588" x2="65632" y2="85588"/>
                        <a14:foregroundMark x1="68974" y1="72506" x2="68974" y2="72506"/>
                        <a14:foregroundMark x1="61814" y1="60310" x2="61814" y2="60310"/>
                        <a14:foregroundMark x1="69451" y1="61197" x2="69451" y2="61197"/>
                        <a14:foregroundMark x1="69690" y1="73614" x2="69690" y2="73614"/>
                        <a14:foregroundMark x1="67780" y1="55876" x2="67780" y2="55876"/>
                        <a14:foregroundMark x1="92840" y1="33481" x2="92840" y2="33481"/>
                        <a14:foregroundMark x1="92601" y1="27716" x2="92601" y2="27716"/>
                        <a14:foregroundMark x1="94988" y1="20399" x2="94988" y2="20399"/>
                        <a14:foregroundMark x1="96659" y1="17073" x2="96659" y2="17073"/>
                        <a14:foregroundMark x1="94749" y1="17960" x2="94749" y2="17960"/>
                      </a14:backgroundRemoval>
                    </a14:imgEffect>
                  </a14:imgLayer>
                </a14:imgProps>
              </a:ext>
            </a:extLst>
          </a:blip>
          <a:srcRect r="3711"/>
          <a:stretch/>
        </p:blipFill>
        <p:spPr>
          <a:xfrm>
            <a:off x="5128061" y="4821483"/>
            <a:ext cx="1609810" cy="1800200"/>
          </a:xfrm>
          <a:prstGeom prst="rect">
            <a:avLst/>
          </a:prstGeom>
        </p:spPr>
      </p:pic>
      <p:sp>
        <p:nvSpPr>
          <p:cNvPr id="53" name="Oval 52"/>
          <p:cNvSpPr/>
          <p:nvPr/>
        </p:nvSpPr>
        <p:spPr>
          <a:xfrm>
            <a:off x="216081" y="3321800"/>
            <a:ext cx="271067" cy="2409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Oval 71"/>
          <p:cNvSpPr/>
          <p:nvPr/>
        </p:nvSpPr>
        <p:spPr>
          <a:xfrm>
            <a:off x="216081" y="3998354"/>
            <a:ext cx="271067" cy="2409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3" name="Oval 72"/>
          <p:cNvSpPr/>
          <p:nvPr/>
        </p:nvSpPr>
        <p:spPr>
          <a:xfrm>
            <a:off x="216081" y="4625913"/>
            <a:ext cx="271067" cy="2409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4" name="Oval 73"/>
          <p:cNvSpPr/>
          <p:nvPr/>
        </p:nvSpPr>
        <p:spPr>
          <a:xfrm>
            <a:off x="216081" y="4988179"/>
            <a:ext cx="271067" cy="2409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7" name="Oval 76"/>
          <p:cNvSpPr/>
          <p:nvPr/>
        </p:nvSpPr>
        <p:spPr>
          <a:xfrm>
            <a:off x="217008" y="5618531"/>
            <a:ext cx="271067" cy="2409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Oval 77"/>
          <p:cNvSpPr/>
          <p:nvPr/>
        </p:nvSpPr>
        <p:spPr>
          <a:xfrm>
            <a:off x="223141" y="6111726"/>
            <a:ext cx="271067" cy="2409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Oval 78"/>
          <p:cNvSpPr/>
          <p:nvPr/>
        </p:nvSpPr>
        <p:spPr>
          <a:xfrm>
            <a:off x="226747" y="6461259"/>
            <a:ext cx="271067" cy="2409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0" name="Oval 79"/>
          <p:cNvSpPr/>
          <p:nvPr/>
        </p:nvSpPr>
        <p:spPr>
          <a:xfrm>
            <a:off x="237152" y="6930011"/>
            <a:ext cx="271067" cy="2409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1" name="TextBox 80"/>
          <p:cNvSpPr txBox="1"/>
          <p:nvPr/>
        </p:nvSpPr>
        <p:spPr>
          <a:xfrm flipH="1">
            <a:off x="218872" y="3321800"/>
            <a:ext cx="3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2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 flipH="1">
            <a:off x="228295" y="3998354"/>
            <a:ext cx="3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3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 flipH="1">
            <a:off x="228295" y="4570416"/>
            <a:ext cx="3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4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 flipH="1">
            <a:off x="188947" y="4988487"/>
            <a:ext cx="3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5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 flipH="1">
            <a:off x="228295" y="5613210"/>
            <a:ext cx="3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6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 flipH="1">
            <a:off x="218872" y="6106405"/>
            <a:ext cx="3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7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 flipH="1">
            <a:off x="228295" y="6468613"/>
            <a:ext cx="3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8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 flipH="1">
            <a:off x="240106" y="6932044"/>
            <a:ext cx="3177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9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403191" y="7268470"/>
            <a:ext cx="3356992" cy="409031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0" name="TextBox 89"/>
          <p:cNvSpPr txBox="1"/>
          <p:nvPr/>
        </p:nvSpPr>
        <p:spPr>
          <a:xfrm>
            <a:off x="4267114" y="7323714"/>
            <a:ext cx="2054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Prostor za životinje</a:t>
            </a:r>
            <a:endParaRPr lang="en-US" sz="1400" i="1" dirty="0">
              <a:solidFill>
                <a:schemeClr val="bg1"/>
              </a:solidFill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3341228" y="6647279"/>
            <a:ext cx="21481" cy="2914233"/>
          </a:xfrm>
          <a:prstGeom prst="line">
            <a:avLst/>
          </a:prstGeom>
          <a:ln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3" t="5039" r="32981" b="32360"/>
          <a:stretch/>
        </p:blipFill>
        <p:spPr bwMode="auto">
          <a:xfrm>
            <a:off x="5381936" y="2907614"/>
            <a:ext cx="1149674" cy="166280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Oval 13">
            <a:extLst>
              <a:ext uri="{FF2B5EF4-FFF2-40B4-BE49-F238E27FC236}">
                <a16:creationId xmlns="" xmlns:a16="http://schemas.microsoft.com/office/drawing/2014/main" id="{940C6868-CC61-4094-B893-CF8361A4D376}"/>
              </a:ext>
            </a:extLst>
          </p:cNvPr>
          <p:cNvSpPr/>
          <p:nvPr/>
        </p:nvSpPr>
        <p:spPr>
          <a:xfrm>
            <a:off x="3723490" y="7192827"/>
            <a:ext cx="504056" cy="52324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A295354-5725-4A23-BFD0-D1E1E8AA6D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167" y="7266394"/>
            <a:ext cx="388702" cy="3887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5503" y="6583156"/>
            <a:ext cx="3312368" cy="7386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 životinje trebaju biti u mogućnosti stajati ili ležati istovremeno</a:t>
            </a:r>
            <a:r>
              <a:rPr lang="en-GB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optimalnu cirkulaciju zraka u vozilu, iznad ramena goveda potrebno je osigurati 20 c</a:t>
            </a:r>
            <a:r>
              <a:rPr lang="en-GB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prostora.</a:t>
            </a:r>
            <a:endParaRPr lang="nl-BE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9" y="7816597"/>
            <a:ext cx="2661747" cy="1836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2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Oval 125"/>
          <p:cNvSpPr/>
          <p:nvPr/>
        </p:nvSpPr>
        <p:spPr>
          <a:xfrm>
            <a:off x="3052843" y="282757"/>
            <a:ext cx="761768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Rectangle 34"/>
          <p:cNvSpPr/>
          <p:nvPr/>
        </p:nvSpPr>
        <p:spPr>
          <a:xfrm>
            <a:off x="137463" y="831308"/>
            <a:ext cx="6579710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Rectangle 29"/>
          <p:cNvSpPr/>
          <p:nvPr/>
        </p:nvSpPr>
        <p:spPr>
          <a:xfrm>
            <a:off x="147171" y="1271350"/>
            <a:ext cx="6581840" cy="5584155"/>
          </a:xfrm>
          <a:prstGeom prst="rect">
            <a:avLst/>
          </a:prstGeom>
          <a:ln>
            <a:solidFill>
              <a:srgbClr val="F4ECD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89958" l="4200" r="90000">
                        <a14:foregroundMark x1="10000" y1="36492" x2="10000" y2="36492"/>
                        <a14:foregroundMark x1="8300" y1="46393" x2="8300" y2="46393"/>
                        <a14:foregroundMark x1="5100" y1="41867" x2="5100" y2="41867"/>
                        <a14:foregroundMark x1="4200" y1="38472" x2="4200" y2="38472"/>
                        <a14:foregroundMark x1="5000" y1="49646" x2="5000" y2="49646"/>
                        <a14:foregroundMark x1="14000" y1="71711" x2="14000" y2="71711"/>
                        <a14:foregroundMark x1="16700" y1="70863" x2="16700" y2="70863"/>
                        <a14:foregroundMark x1="13000" y1="72277" x2="13000" y2="72277"/>
                        <a14:foregroundMark x1="14900" y1="71429" x2="14900" y2="71429"/>
                        <a14:foregroundMark x1="18000" y1="73833" x2="18000" y2="73833"/>
                        <a14:foregroundMark x1="19700" y1="71994" x2="19700" y2="71994"/>
                        <a14:foregroundMark x1="21500" y1="71429" x2="21500" y2="71429"/>
                        <a14:foregroundMark x1="22400" y1="71146" x2="22400" y2="71146"/>
                        <a14:foregroundMark x1="24100" y1="71853" x2="24100" y2="71853"/>
                        <a14:foregroundMark x1="27300" y1="71853" x2="27300" y2="71853"/>
                        <a14:foregroundMark x1="27600" y1="72702" x2="27600" y2="72702"/>
                        <a14:foregroundMark x1="30700" y1="71429" x2="30700" y2="71429"/>
                        <a14:foregroundMark x1="33100" y1="70863" x2="33100" y2="70863"/>
                        <a14:foregroundMark x1="34900" y1="71994" x2="34900" y2="71994"/>
                        <a14:foregroundMark x1="37400" y1="71853" x2="37400" y2="71853"/>
                        <a14:foregroundMark x1="42900" y1="71853" x2="42900" y2="71853"/>
                        <a14:foregroundMark x1="45000" y1="71711" x2="45000" y2="71711"/>
                        <a14:foregroundMark x1="47400" y1="73833" x2="47400" y2="73833"/>
                        <a14:foregroundMark x1="52000" y1="72277" x2="52000" y2="72277"/>
                        <a14:foregroundMark x1="54100" y1="70721" x2="54100" y2="70721"/>
                        <a14:foregroundMark x1="57000" y1="74257" x2="57000" y2="74257"/>
                        <a14:foregroundMark x1="60300" y1="74116" x2="60300" y2="74116"/>
                        <a14:foregroundMark x1="64500" y1="72984" x2="64500" y2="72984"/>
                        <a14:foregroundMark x1="63500" y1="70721" x2="63500" y2="70721"/>
                        <a14:foregroundMark x1="69500" y1="71570" x2="69500" y2="71570"/>
                        <a14:foregroundMark x1="71200" y1="71570" x2="71200" y2="715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28" y="-100436"/>
            <a:ext cx="1974394" cy="1395897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368011" y="857503"/>
            <a:ext cx="617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Utovar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563391" y="583981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79" name="Rectangle 78"/>
          <p:cNvSpPr/>
          <p:nvPr/>
        </p:nvSpPr>
        <p:spPr>
          <a:xfrm>
            <a:off x="150646" y="6972744"/>
            <a:ext cx="6581840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TextBox 81"/>
          <p:cNvSpPr txBox="1"/>
          <p:nvPr/>
        </p:nvSpPr>
        <p:spPr>
          <a:xfrm>
            <a:off x="534296" y="7031992"/>
            <a:ext cx="5841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Istovar</a:t>
            </a:r>
            <a:endParaRPr lang="en-US" sz="1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64238" y="7449242"/>
            <a:ext cx="6581840" cy="2162740"/>
          </a:xfrm>
          <a:prstGeom prst="rect">
            <a:avLst/>
          </a:prstGeom>
          <a:ln>
            <a:solidFill>
              <a:srgbClr val="F4ECD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115" name="Rectangle 114"/>
          <p:cNvSpPr/>
          <p:nvPr/>
        </p:nvSpPr>
        <p:spPr>
          <a:xfrm>
            <a:off x="2550129" y="6736788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72" name="TextBox 71"/>
          <p:cNvSpPr txBox="1"/>
          <p:nvPr/>
        </p:nvSpPr>
        <p:spPr>
          <a:xfrm flipH="1">
            <a:off x="3124003" y="306982"/>
            <a:ext cx="882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 smtClean="0">
                <a:solidFill>
                  <a:schemeClr val="bg1"/>
                </a:solidFill>
              </a:rPr>
              <a:t>Stranica 2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216908" y="1414978"/>
            <a:ext cx="322465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Dopusti govedima da pri utovaru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hodaju svojom uobičajenom brzinom</a:t>
            </a:r>
          </a:p>
          <a:p>
            <a:pPr lvl="1" algn="just"/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Barataj govedima u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skupinama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(5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odraslih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goveda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en-US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10 – 15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teladi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Ograniči buku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svrhu smanjenja stresa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Bolje je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teladi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pri utovaru osigurati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individualnu pomoć</a:t>
            </a:r>
            <a:endParaRPr lang="en-US" sz="3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Uzmi u obzir specifično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vidno polje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goveda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smjesti se iza goveda sa strane da bi se kretala naprijed – Slika 2.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74729" y="7485965"/>
            <a:ext cx="6367578" cy="2065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kašnjenja pri istovaru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dobru ventilaciju u zaustavljenom vozilu 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otvoriti bočne zavjese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koristiti prisilnu ventilaciju ako je moguće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parkirati vozilo u hladu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95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</a:t>
            </a:r>
            <a:r>
              <a:rPr lang="hr-HR" sz="9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maximalnu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širinu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koridora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za istovar i odgovarajuće osvjetljenje pri istovaru</a:t>
            </a:r>
            <a:endParaRPr lang="en-US" sz="95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Istovaruj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goveda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skupinama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koje su prilagođene veličini odjeljka na mjestu dolaska</a:t>
            </a:r>
            <a:endParaRPr lang="en-US" sz="95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pri dolasku životinja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nije sposobna za putovanje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treba je odvojiti i prvo se pobrinuti za nju</a:t>
            </a:r>
            <a:endParaRPr lang="en-US" sz="95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iste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pasivne metode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pokretanje životinja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kao što je opisano u dijelu „Utovar”</a:t>
            </a:r>
            <a:endParaRPr lang="en-US" sz="95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9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9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9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životinje </a:t>
            </a:r>
            <a:r>
              <a:rPr lang="en-US" sz="9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istovarene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en-US" sz="9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temeljito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9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očisti</a:t>
            </a:r>
            <a:r>
              <a:rPr lang="en-US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 </a:t>
            </a:r>
            <a:r>
              <a:rPr lang="en-US" sz="9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dezinficiraj</a:t>
            </a:r>
            <a:r>
              <a:rPr lang="en-US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9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vozilo</a:t>
            </a:r>
            <a:endParaRPr lang="nl-BE" sz="95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Vrati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plan puta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nadležnom tijelu </a:t>
            </a:r>
            <a:r>
              <a:rPr lang="hr-HR" sz="950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 mjestu utovara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 izvijesti o svim problemima</a:t>
            </a:r>
            <a:r>
              <a:rPr lang="en-US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Još bolje</a:t>
            </a:r>
            <a:r>
              <a:rPr lang="en-US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podatke o </a:t>
            </a:r>
            <a:r>
              <a:rPr lang="hr-HR" sz="9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monitoringu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putovanja i uočenim teškoćama za poboljšanje budućih putovanja.</a:t>
            </a:r>
            <a:endParaRPr lang="nl-BE" sz="9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648791" y="2032383"/>
            <a:ext cx="2943045" cy="4724370"/>
          </a:xfrm>
          <a:prstGeom prst="rect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Rectangle 40"/>
          <p:cNvSpPr/>
          <p:nvPr/>
        </p:nvSpPr>
        <p:spPr>
          <a:xfrm>
            <a:off x="3751460" y="2131135"/>
            <a:ext cx="271401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100" b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Što učini ako se goveda zaustave i odbijaju se pokrenuti?</a:t>
            </a:r>
            <a:r>
              <a:rPr lang="en-US" sz="1100" b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en-US" sz="1100" b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3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Treba smanjiti buku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Izbjegavaj deranje i vikanje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;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goveda su jako osjetljiva na buku.</a:t>
            </a: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Dopusti govedima da se smire te provjeri jesu li životinje sposobne za putovanje</a:t>
            </a: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ima li prepreka kao što je refleksija svjetla ili druge stvari koje ih mogu prestrašiti te ih ukloni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Nije moguće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Daj im dovoljno vremena da istraže prepreku i da je zaobiđu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Ukloni sve prepreke prije sljedećeg utovara/istovara.</a:t>
            </a: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pasivne metode za pokretanje goveda 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primjerice, tiho ih ohrabruj uz obzirno korištenje 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drvenog ili plastičnog štapa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r>
              <a:rPr lang="en-US" sz="900" dirty="0" err="1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Stimul</a:t>
            </a:r>
            <a:r>
              <a:rPr lang="hr-HR" sz="900" dirty="0" err="1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iraj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životinje na kretanje 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bilo šapatom ili govorom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Nikad nemoj udariti životinju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Izbjegavaj </a:t>
            </a:r>
            <a:r>
              <a:rPr lang="hr-HR" sz="900" dirty="0" err="1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elektro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goniče koliko je moguće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 ih koristi samo na odraslim govedima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kad ima prostora da se mogu pokrenuti naprijed 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trajanju ne duljem od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9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 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se</a:t>
            </a:r>
            <a:r>
              <a:rPr lang="hr-HR" sz="900" dirty="0" err="1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kunde</a:t>
            </a:r>
            <a:r>
              <a:rPr lang="en-US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!). </a:t>
            </a:r>
            <a:r>
              <a:rPr lang="hr-HR" sz="9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ih samo na vanjskim dijelovima stražnjih dijelova tijela.</a:t>
            </a: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endParaRPr lang="en-US" sz="9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Tx/>
              <a:buChar char="-"/>
            </a:pPr>
            <a:endParaRPr lang="en-US" sz="3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45" name="Straight Connector 44"/>
          <p:cNvCxnSpPr>
            <a:cxnSpLocks/>
          </p:cNvCxnSpPr>
          <p:nvPr/>
        </p:nvCxnSpPr>
        <p:spPr>
          <a:xfrm>
            <a:off x="3455159" y="1431488"/>
            <a:ext cx="0" cy="5325265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0"/>
          <p:cNvSpPr txBox="1"/>
          <p:nvPr/>
        </p:nvSpPr>
        <p:spPr>
          <a:xfrm>
            <a:off x="0" y="9516884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32" name="Picture 3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516883"/>
            <a:ext cx="659867" cy="389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405" y="926894"/>
            <a:ext cx="1317667" cy="9882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7" name="Image 2"/>
          <p:cNvPicPr/>
          <p:nvPr/>
        </p:nvPicPr>
        <p:blipFill rotWithShape="1">
          <a:blip r:embed="rId7" cstate="print"/>
          <a:srcRect l="7244" t="5639" r="1958" b="23289"/>
          <a:stretch/>
        </p:blipFill>
        <p:spPr>
          <a:xfrm>
            <a:off x="181308" y="5114510"/>
            <a:ext cx="1769912" cy="1697886"/>
          </a:xfrm>
          <a:prstGeom prst="rect">
            <a:avLst/>
          </a:prstGeom>
        </p:spPr>
      </p:pic>
      <p:sp>
        <p:nvSpPr>
          <p:cNvPr id="2" name="TekstniOkvir 1"/>
          <p:cNvSpPr txBox="1"/>
          <p:nvPr/>
        </p:nvSpPr>
        <p:spPr>
          <a:xfrm>
            <a:off x="1628800" y="6537176"/>
            <a:ext cx="1170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900" dirty="0" smtClean="0"/>
              <a:t>Slika 2.</a:t>
            </a:r>
            <a:endParaRPr lang="hr-HR" sz="900" dirty="0"/>
          </a:p>
        </p:txBody>
      </p:sp>
      <p:sp>
        <p:nvSpPr>
          <p:cNvPr id="3" name="TekstniOkvir 2"/>
          <p:cNvSpPr txBox="1"/>
          <p:nvPr/>
        </p:nvSpPr>
        <p:spPr>
          <a:xfrm>
            <a:off x="980728" y="4592960"/>
            <a:ext cx="6480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900" dirty="0" smtClean="0"/>
              <a:t>Slika 1.</a:t>
            </a:r>
            <a:endParaRPr lang="hr-HR" sz="9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808" y="3399432"/>
            <a:ext cx="1488253" cy="1644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464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762</Words>
  <Application>Microsoft Office PowerPoint</Application>
  <PresentationFormat>A4 (210x297 mm)</PresentationFormat>
  <Paragraphs>100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3" baseType="lpstr">
      <vt:lpstr>Office Theme</vt:lpstr>
      <vt:lpstr>PowerPointova prezentacija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315</cp:revision>
  <cp:lastPrinted>2017-04-11T07:11:00Z</cp:lastPrinted>
  <dcterms:created xsi:type="dcterms:W3CDTF">2016-09-12T08:48:31Z</dcterms:created>
  <dcterms:modified xsi:type="dcterms:W3CDTF">2018-08-01T08:40:46Z</dcterms:modified>
</cp:coreProperties>
</file>